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6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67" r:id="rId9"/>
    <p:sldId id="272" r:id="rId10"/>
    <p:sldId id="273" r:id="rId11"/>
    <p:sldId id="274" r:id="rId12"/>
    <p:sldId id="275" r:id="rId13"/>
    <p:sldId id="307" r:id="rId14"/>
    <p:sldId id="308" r:id="rId15"/>
    <p:sldId id="309" r:id="rId16"/>
    <p:sldId id="277" r:id="rId17"/>
    <p:sldId id="278" r:id="rId18"/>
    <p:sldId id="279" r:id="rId19"/>
    <p:sldId id="266" r:id="rId20"/>
    <p:sldId id="310" r:id="rId21"/>
    <p:sldId id="281" r:id="rId22"/>
    <p:sldId id="283" r:id="rId23"/>
    <p:sldId id="282" r:id="rId24"/>
    <p:sldId id="284" r:id="rId25"/>
    <p:sldId id="285" r:id="rId26"/>
    <p:sldId id="286" r:id="rId27"/>
    <p:sldId id="288" r:id="rId28"/>
    <p:sldId id="289" r:id="rId29"/>
    <p:sldId id="311" r:id="rId30"/>
    <p:sldId id="287" r:id="rId31"/>
    <p:sldId id="291" r:id="rId32"/>
    <p:sldId id="293" r:id="rId33"/>
    <p:sldId id="303" r:id="rId34"/>
    <p:sldId id="304" r:id="rId35"/>
    <p:sldId id="305" r:id="rId36"/>
    <p:sldId id="306" r:id="rId37"/>
    <p:sldId id="294" r:id="rId38"/>
    <p:sldId id="295" r:id="rId39"/>
    <p:sldId id="296" r:id="rId40"/>
    <p:sldId id="297" r:id="rId41"/>
    <p:sldId id="292" r:id="rId42"/>
    <p:sldId id="312" r:id="rId43"/>
    <p:sldId id="313" r:id="rId44"/>
    <p:sldId id="30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>
        <p:scale>
          <a:sx n="69" d="100"/>
          <a:sy n="69" d="100"/>
        </p:scale>
        <p:origin x="0" y="-8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כ"ט/סיון/תשע"ה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June 16,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June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June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June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June 16,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June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June 16,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June 16,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June 16,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June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June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June 16,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8.png"/><Relationship Id="rId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1.tm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404664"/>
            <a:ext cx="4824536" cy="4168874"/>
          </a:xfrm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accent1"/>
                </a:solidFill>
              </a:rPr>
              <a:t>The Population </a:t>
            </a:r>
            <a:br>
              <a:rPr lang="en-US" sz="4800" b="1" dirty="0" smtClean="0">
                <a:solidFill>
                  <a:schemeClr val="accent1"/>
                </a:solidFill>
              </a:rPr>
            </a:br>
            <a:r>
              <a:rPr lang="en-US" sz="4800" b="1" dirty="0" smtClean="0">
                <a:solidFill>
                  <a:schemeClr val="accent1"/>
                </a:solidFill>
              </a:rPr>
              <a:t>Genetics of 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>
                <a:solidFill>
                  <a:schemeClr val="accent2"/>
                </a:solidFill>
              </a:rPr>
              <a:t>Stress-Induced </a:t>
            </a:r>
            <a:br>
              <a:rPr lang="en-US" sz="4800" b="1" dirty="0" smtClean="0">
                <a:solidFill>
                  <a:schemeClr val="accent2"/>
                </a:solidFill>
              </a:rPr>
            </a:br>
            <a:r>
              <a:rPr lang="en-US" sz="4800" b="1" dirty="0" smtClean="0">
                <a:solidFill>
                  <a:schemeClr val="accent2"/>
                </a:solidFill>
              </a:rPr>
              <a:t>Mutagenesis</a:t>
            </a:r>
            <a:endParaRPr lang="he-IL" sz="48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4725144"/>
            <a:ext cx="4536504" cy="1796752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800" dirty="0" err="1" smtClean="0">
                <a:solidFill>
                  <a:schemeClr val="tx1"/>
                </a:solidFill>
              </a:rPr>
              <a:t>Yoav</a:t>
            </a:r>
            <a:r>
              <a:rPr lang="en-US" sz="3800" dirty="0" smtClean="0">
                <a:solidFill>
                  <a:schemeClr val="tx1"/>
                </a:solidFill>
              </a:rPr>
              <a:t> Ram</a:t>
            </a:r>
          </a:p>
          <a:p>
            <a:pPr algn="l" rtl="0"/>
            <a:r>
              <a:rPr lang="en-US" sz="2500" dirty="0" smtClean="0">
                <a:solidFill>
                  <a:schemeClr val="tx1"/>
                </a:solidFill>
              </a:rPr>
              <a:t>Hadany Lab </a:t>
            </a:r>
          </a:p>
          <a:p>
            <a:pPr algn="l" rtl="0"/>
            <a:r>
              <a:rPr lang="en-US" sz="2500" dirty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r>
              <a:rPr lang="en-US" sz="2500" dirty="0">
                <a:solidFill>
                  <a:schemeClr val="tx1"/>
                </a:solidFill>
              </a:rPr>
              <a:t>26 June 2015</a:t>
            </a:r>
          </a:p>
          <a:p>
            <a:pPr algn="l" rtl="0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292080" y="116632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61"/>
    </mc:Choice>
    <mc:Fallback xmlns="">
      <p:transition spd="slow" advTm="1436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Evidence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replication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 - frequency</a:t>
                </a:r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fitness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mutation </a:t>
                </a:r>
                <a:r>
                  <a:rPr lang="en-US" dirty="0"/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/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650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l" rtl="0">
                  <a:buNone/>
                </a:pPr>
                <a:r>
                  <a:rPr lang="en-US" sz="3600" dirty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ctr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45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b="1" dirty="0" smtClean="0">
                    <a:solidFill>
                      <a:prstClr val="black"/>
                    </a:solidFill>
                  </a:rPr>
                  <a:t>Selection doesn’t always reduce the mutation rate!</a:t>
                </a:r>
                <a:endParaRPr lang="he-IL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444208" y="5877272"/>
            <a:ext cx="15841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sz="1100" b="1" dirty="0" smtClean="0"/>
              <a:t>No beneficial mutations</a:t>
            </a:r>
            <a:endParaRPr lang="he-IL" sz="1100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Red Queen hypothesis</a:t>
            </a:r>
            <a:r>
              <a:rPr lang="en-US" sz="2400" b="0" dirty="0" smtClean="0"/>
              <a:t> (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r>
              <a:rPr lang="en-US" sz="2400" b="0" dirty="0" smtClean="0"/>
              <a:t>):</a:t>
            </a:r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to 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16"/>
    </mc:Choice>
    <mc:Fallback xmlns="">
      <p:transition spd="slow" advTm="37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sz="4200" dirty="0" smtClean="0">
                <a:solidFill>
                  <a:schemeClr val="tx2"/>
                </a:solidFill>
              </a:rPr>
              <a:t>Simulations</a:t>
            </a:r>
            <a:endParaRPr lang="en-US" sz="4200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1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860032" y="116632"/>
            <a:ext cx="4265716" cy="307777"/>
            <a:chOff x="3126973" y="6309320"/>
            <a:chExt cx="426571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40448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</a:t>
              </a:r>
              <a:r>
                <a:rPr lang="en-GB" sz="1400" dirty="0" smtClean="0"/>
                <a:t>github.com/yoavram/proevolutionsimulation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</a:t>
            </a:r>
            <a:br>
              <a:rPr lang="en-US" dirty="0" smtClean="0"/>
            </a:br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</a:t>
            </a:r>
            <a:r>
              <a:rPr lang="en-US" sz="2800" b="0" dirty="0" smtClean="0"/>
              <a:t>evolve</a:t>
            </a:r>
            <a:r>
              <a:rPr lang="en-US" sz="2800" b="0" dirty="0"/>
              <a:t>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order </a:t>
            </a:r>
            <a:r>
              <a:rPr lang="en-US" sz="2800" b="1" dirty="0"/>
              <a:t>selection can lead to the evolution of stress-induced </a:t>
            </a:r>
            <a:r>
              <a:rPr lang="en-US" sz="2800" b="1" dirty="0" smtClean="0"/>
              <a:t>mutagenesis in </a:t>
            </a:r>
            <a:r>
              <a:rPr lang="en-US" sz="2800" b="1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02234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Consequences of </a:t>
            </a:r>
            <a:br>
              <a:rPr lang="en-US" dirty="0" smtClean="0"/>
            </a:br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19256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algn="ctr" rtl="0"/>
            <a:endParaRPr lang="en-US" sz="3200" dirty="0"/>
          </a:p>
          <a:p>
            <a:pPr marL="0" indent="0" algn="ctr" rtl="0">
              <a:buNone/>
            </a:pPr>
            <a:r>
              <a:rPr lang="en-US" sz="3200" b="1" dirty="0" smtClean="0"/>
              <a:t>How does </a:t>
            </a:r>
            <a:r>
              <a:rPr lang="en-US" b="1" dirty="0" smtClean="0"/>
              <a:t>stress-induced mutagenesis </a:t>
            </a:r>
          </a:p>
          <a:p>
            <a:pPr marL="0" indent="0" algn="ctr" rtl="0">
              <a:buNone/>
            </a:pPr>
            <a:r>
              <a:rPr lang="en-US" sz="3200" b="1" dirty="0" smtClean="0"/>
              <a:t>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77795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391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Wright, </a:t>
            </a:r>
            <a:r>
              <a:rPr lang="en-US" sz="1200" dirty="0" smtClean="0"/>
              <a:t>Am. Nat. 1988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 cap="flat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79"/>
    </mc:Choice>
    <mc:Fallback xmlns="">
      <p:transition spd="slow" advTm="29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7058706" y="-2702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US" b="1" dirty="0" smtClean="0"/>
              <a:t>Criteria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b="1" dirty="0" smtClean="0"/>
              <a:t>Wings and bones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b="1" dirty="0" smtClean="0"/>
              <a:t>New metabolic pathway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b="1" dirty="0" smtClean="0"/>
              <a:t>Adaptation to high UV </a:t>
            </a:r>
            <a:r>
              <a:rPr lang="en-US" sz="2300" dirty="0"/>
              <a:t>(Haldane 1932, p. </a:t>
            </a:r>
            <a:r>
              <a:rPr lang="en-US" sz="2300" dirty="0" smtClean="0"/>
              <a:t>175)</a:t>
            </a:r>
            <a:endParaRPr lang="en-US" dirty="0" smtClean="0"/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94217" y="4077072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1026" name="Picture 2" descr="D:\workspace\ruggedsim\manuscript\ram_f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07" b="5543"/>
          <a:stretch/>
        </p:blipFill>
        <p:spPr bwMode="auto">
          <a:xfrm>
            <a:off x="971600" y="1271191"/>
            <a:ext cx="7228274" cy="52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6453336"/>
            <a:ext cx="363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l" defTabSz="908834" rtl="0">
              <a:buNone/>
              <a:defRPr/>
            </a:pPr>
            <a:r>
              <a:rPr lang="en-US" b="0" dirty="0" smtClean="0"/>
              <a:t>The adaptation process is composed of </a:t>
            </a:r>
          </a:p>
          <a:p>
            <a:pPr marL="800100" indent="-457200" algn="l" defTabSz="908834" rtl="0">
              <a:defRPr/>
            </a:pPr>
            <a:r>
              <a:rPr lang="en-US" dirty="0" smtClean="0"/>
              <a:t>Waiting for the double mutant to appear</a:t>
            </a:r>
          </a:p>
          <a:p>
            <a:pPr marL="800100" indent="-457200" algn="l" defTabSz="908834" rtl="0">
              <a:defRPr/>
            </a:pPr>
            <a:r>
              <a:rPr lang="en-US" b="0" dirty="0" smtClean="0"/>
              <a:t>Fixation / extinction of the double mutant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</a:t>
                </a:r>
                <a:r>
                  <a:rPr lang="en-US" i="1" dirty="0"/>
                  <a:t>q</a:t>
                </a:r>
                <a:r>
                  <a:rPr lang="en-US" dirty="0"/>
                  <a:t> that a </a:t>
                </a:r>
                <a:r>
                  <a:rPr lang="en-US" dirty="0" smtClean="0"/>
                  <a:t>random offspring </a:t>
                </a:r>
                <a:r>
                  <a:rPr lang="en-US" dirty="0"/>
                  <a:t>is a double mutant, given there are no double mutants in the current generation</a:t>
                </a:r>
                <a:r>
                  <a:rPr lang="en-US" dirty="0" smtClean="0"/>
                  <a:t>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𝝉</m:t>
                      </m:r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𝝉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372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fixation probability of the double mutant:</a:t>
                </a:r>
              </a:p>
              <a:p>
                <a:pPr indent="0" algn="l" defTabSz="908834" rtl="0">
                  <a:buNone/>
                  <a:defRPr/>
                </a:pP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𝑠𝐻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5292080" y="213338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err="1" smtClean="0"/>
              <a:t>Eshel</a:t>
            </a:r>
            <a:r>
              <a:rPr lang="en-US" dirty="0" smtClean="0"/>
              <a:t> 1981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7909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that one or more double</a:t>
                </a: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mutants appear in the next generation</a:t>
                </a:r>
                <a:r>
                  <a:rPr lang="en-US" dirty="0" smtClean="0"/>
                  <a:t>:</a:t>
                </a: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𝑁𝑞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This waiting time follows a geometric distribution with </a:t>
                </a:r>
                <a:r>
                  <a:rPr lang="en-US" dirty="0" smtClean="0"/>
                  <a:t>rate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𝜈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𝑁𝑞</m:t>
                      </m:r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which is the adaptation rate.</a:t>
                </a:r>
                <a:endParaRPr lang="en-US" dirty="0"/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3504" r="-1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467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with normal mutation (NM):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with high mutation (CM):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𝝉</m:t>
                          </m:r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b="0" dirty="0"/>
                  <a:t>The rate of adaptation </a:t>
                </a:r>
                <a:r>
                  <a:rPr lang="en-US" sz="2800" dirty="0"/>
                  <a:t>with </a:t>
                </a:r>
                <a:r>
                  <a:rPr lang="en-US" sz="2800" dirty="0" smtClean="0"/>
                  <a:t>stress-induced mutation (SIM)</a:t>
                </a:r>
                <a:r>
                  <a:rPr lang="en-US" sz="2800" b="0" dirty="0" smtClean="0"/>
                  <a:t>:</a:t>
                </a:r>
                <a:endParaRPr lang="en-US" sz="2800" b="0" dirty="0"/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b="1" i="1">
                          <a:latin typeface="Cambria Math"/>
                        </a:rPr>
                        <m:t>𝝉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561" r="-2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 b="4937"/>
          <a:stretch/>
        </p:blipFill>
        <p:spPr bwMode="auto">
          <a:xfrm>
            <a:off x="107504" y="1228311"/>
            <a:ext cx="6301921" cy="52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44208" y="1503709"/>
            <a:ext cx="5017423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No MSB assumption</a:t>
            </a:r>
          </a:p>
          <a:p>
            <a:pPr marL="0" indent="0" algn="l" rtl="0">
              <a:buNone/>
            </a:pPr>
            <a:r>
              <a:rPr lang="en-US" sz="2400" b="0" dirty="0" smtClean="0"/>
              <a:t>No Dead Ends</a:t>
            </a:r>
          </a:p>
          <a:p>
            <a:pPr marL="0" indent="0" algn="l" rtl="0">
              <a:buNone/>
            </a:pPr>
            <a:r>
              <a:rPr lang="en-US" sz="2400" dirty="0" smtClean="0"/>
              <a:t>Genetic drift</a:t>
            </a:r>
            <a:endParaRPr lang="en-US" sz="2400" b="0" dirty="0" smtClean="0"/>
          </a:p>
          <a:p>
            <a:pPr algn="l" rtl="0"/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5664028" y="116632"/>
            <a:ext cx="3324048" cy="307777"/>
            <a:chOff x="3126973" y="6309320"/>
            <a:chExt cx="3324048" cy="307777"/>
          </a:xfrm>
        </p:grpSpPr>
        <p:pic>
          <p:nvPicPr>
            <p:cNvPr id="14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pPr algn="l" rtl="0"/>
                <a:r>
                  <a:rPr lang="en-US" sz="2800" b="0" dirty="0" smtClean="0"/>
                  <a:t>High mutation rates reduce </a:t>
                </a:r>
                <a:r>
                  <a:rPr lang="en-US" sz="2800" b="0" i="1" dirty="0" smtClean="0"/>
                  <a:t>adaptedness </a:t>
                </a:r>
                <a:r>
                  <a:rPr lang="en-US" sz="2800" b="0" dirty="0" smtClean="0"/>
                  <a:t>of populations</a:t>
                </a:r>
              </a:p>
              <a:p>
                <a:pPr algn="l" rtl="0"/>
                <a:r>
                  <a:rPr lang="en-US" sz="2800" b="0" dirty="0" smtClean="0"/>
                  <a:t>Selection will </a:t>
                </a:r>
                <a:r>
                  <a:rPr lang="en-US" sz="2800" dirty="0" smtClean="0"/>
                  <a:t>reduce</a:t>
                </a:r>
                <a:r>
                  <a:rPr lang="en-US" sz="2800" b="0" dirty="0" smtClean="0"/>
                  <a:t> the mutation rate to it’s lowest attainable </a:t>
                </a:r>
                <a:r>
                  <a:rPr lang="en-US" sz="2800" dirty="0"/>
                  <a:t>level - </a:t>
                </a:r>
                <a:r>
                  <a:rPr lang="en-US" sz="2800" i="1" dirty="0"/>
                  <a:t>the reduction principle </a:t>
                </a:r>
              </a:p>
              <a:p>
                <a:pPr marL="0" indent="0" rtl="0">
                  <a:buNone/>
                </a:pPr>
                <a:r>
                  <a:rPr lang="en-US" sz="1600" dirty="0" smtClean="0"/>
                  <a:t>	</a:t>
                </a:r>
                <a:r>
                  <a:rPr lang="en-US" sz="2000" dirty="0" err="1" smtClean="0"/>
                  <a:t>Liberman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&amp; Feldman 1986</a:t>
                </a:r>
              </a:p>
              <a:p>
                <a:pPr algn="l" rtl="0"/>
                <a:r>
                  <a:rPr lang="en-US" sz="28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</a:t>
                </a:r>
                <a:r>
                  <a:rPr lang="en-US" sz="2400" b="0" dirty="0" smtClean="0"/>
                  <a:t>hysical or </a:t>
                </a:r>
                <a:r>
                  <a:rPr lang="en-US" sz="2400" dirty="0"/>
                  <a:t>physiological </a:t>
                </a:r>
                <a:r>
                  <a:rPr lang="en-US" sz="2400" dirty="0" smtClean="0"/>
                  <a:t>constraints		</a:t>
                </a:r>
                <a:r>
                  <a:rPr lang="en-US" sz="2000" dirty="0" smtClean="0"/>
                  <a:t>Kimura 1967</a:t>
                </a:r>
                <a:endParaRPr lang="en-US" sz="24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C</a:t>
                </a:r>
                <a:r>
                  <a:rPr lang="en-US" sz="2400" b="0" i="1" dirty="0" smtClean="0"/>
                  <a:t>ost of DNA replication fidelity			</a:t>
                </a:r>
                <a:r>
                  <a:rPr lang="en-US" sz="2000" dirty="0" smtClean="0"/>
                  <a:t>Dawson </a:t>
                </a:r>
                <a:r>
                  <a:rPr lang="en-US" sz="2000" dirty="0"/>
                  <a:t>1999</a:t>
                </a:r>
                <a:endParaRPr lang="en-US" sz="24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b="0" i="1" dirty="0" smtClean="0"/>
                  <a:t>Drift barrier hypothesis				</a:t>
                </a:r>
                <a:r>
                  <a:rPr lang="en-US" sz="2000" dirty="0" smtClean="0"/>
                  <a:t>Lynch </a:t>
                </a:r>
                <a:r>
                  <a:rPr lang="en-US" sz="2000" dirty="0"/>
                  <a:t>2010 </a:t>
                </a:r>
                <a:endParaRPr lang="en-US" sz="24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8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259" r="-741" b="-44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41"/>
    </mc:Choice>
    <mc:Fallback xmlns="">
      <p:transition spd="slow" advTm="117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dirty="0" smtClean="0"/>
              <a:t>Ram &amp; Hadany, PRSB 2014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dirty="0" smtClean="0"/>
              <a:t>SIM can evolve due to 2</a:t>
            </a:r>
            <a:r>
              <a:rPr lang="en-US" baseline="30000" dirty="0" smtClean="0"/>
              <a:t>nd</a:t>
            </a:r>
            <a:r>
              <a:rPr lang="en-US" dirty="0" smtClean="0"/>
              <a:t> order selection</a:t>
            </a:r>
          </a:p>
          <a:p>
            <a:pPr marL="800100" lvl="1" indent="-342900" algn="l" rtl="0"/>
            <a:r>
              <a:rPr lang="en-US" dirty="0" smtClean="0"/>
              <a:t>In constant and changing environments</a:t>
            </a:r>
          </a:p>
          <a:p>
            <a:pPr marL="457200" lvl="1" indent="0" rtl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	Ram &amp; Hadany, Evolution 2012</a:t>
            </a:r>
          </a:p>
          <a:p>
            <a:pPr marL="0" indent="0" algn="l" rtl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b="1" u="sng" dirty="0" err="1"/>
              <a:t>Zvi</a:t>
            </a:r>
            <a:r>
              <a:rPr lang="en-US" b="1" u="sng" dirty="0"/>
              <a:t> </a:t>
            </a:r>
            <a:r>
              <a:rPr lang="en-US" b="1" u="sng" dirty="0" smtClean="0"/>
              <a:t>Herbert Littman </a:t>
            </a:r>
          </a:p>
          <a:p>
            <a:pPr marL="0" indent="0" algn="l" rtl="0">
              <a:buNone/>
            </a:pPr>
            <a:r>
              <a:rPr lang="en-US" dirty="0"/>
              <a:t>1912 Vienna </a:t>
            </a:r>
            <a:r>
              <a:rPr lang="en-US" dirty="0" smtClean="0"/>
              <a:t>- 1992 Tel-Aviv</a:t>
            </a:r>
          </a:p>
          <a:p>
            <a:pPr marL="0" indent="0" algn="l" rtl="0">
              <a:buNone/>
            </a:pPr>
            <a:r>
              <a:rPr lang="en-US" dirty="0" smtClean="0"/>
              <a:t>PhD student in </a:t>
            </a:r>
            <a:r>
              <a:rPr lang="de-DE" i="1" dirty="0"/>
              <a:t>Technische Universität </a:t>
            </a:r>
            <a:r>
              <a:rPr lang="de-DE" i="1" dirty="0" smtClean="0"/>
              <a:t>Wien</a:t>
            </a:r>
            <a:r>
              <a:rPr lang="de-DE" dirty="0" smtClean="0"/>
              <a:t> until early 1938.</a:t>
            </a:r>
          </a:p>
          <a:p>
            <a:pPr algn="l" rtl="0"/>
            <a:endParaRPr lang="en-GB" dirty="0" smtClean="0"/>
          </a:p>
          <a:p>
            <a:pPr algn="l" rtl="0"/>
            <a:r>
              <a:rPr lang="en-GB" dirty="0" smtClean="0"/>
              <a:t>Bloch</a:t>
            </a:r>
            <a:r>
              <a:rPr lang="en-GB" dirty="0"/>
              <a:t>, </a:t>
            </a:r>
            <a:r>
              <a:rPr lang="en-GB" u="sng" dirty="0"/>
              <a:t>Littman</a:t>
            </a:r>
            <a:r>
              <a:rPr lang="en-GB" dirty="0"/>
              <a:t> &amp; </a:t>
            </a:r>
            <a:r>
              <a:rPr lang="en-GB" dirty="0" err="1"/>
              <a:t>Elazari-Volcani</a:t>
            </a:r>
            <a:r>
              <a:rPr lang="en-GB" dirty="0"/>
              <a:t>. 1944. </a:t>
            </a:r>
            <a:r>
              <a:rPr lang="en-GB" i="1" dirty="0"/>
              <a:t>Occasional whiteness of the Dead Sea</a:t>
            </a:r>
            <a:r>
              <a:rPr lang="en-GB" dirty="0"/>
              <a:t>. </a:t>
            </a:r>
            <a:r>
              <a:rPr lang="en-GB" b="1" dirty="0"/>
              <a:t>Nature</a:t>
            </a:r>
            <a:r>
              <a:rPr lang="en-GB" dirty="0"/>
              <a:t> 154:402–403</a:t>
            </a:r>
            <a:r>
              <a:rPr lang="en-GB" dirty="0" smtClean="0"/>
              <a:t>.</a:t>
            </a:r>
          </a:p>
          <a:p>
            <a:pPr algn="l" rtl="0"/>
            <a:r>
              <a:rPr lang="en-GB" u="sng" dirty="0"/>
              <a:t>Littman</a:t>
            </a:r>
            <a:r>
              <a:rPr lang="en-GB" dirty="0"/>
              <a:t>. 1944. </a:t>
            </a:r>
            <a:r>
              <a:rPr lang="en-GB" i="1" dirty="0"/>
              <a:t>Fixing Rubber Connections</a:t>
            </a:r>
            <a:r>
              <a:rPr lang="en-GB" dirty="0"/>
              <a:t>. </a:t>
            </a:r>
            <a:r>
              <a:rPr lang="en-GB" b="1" dirty="0"/>
              <a:t>Ind. Eng. Chem. Anal. Ed.</a:t>
            </a:r>
            <a:r>
              <a:rPr lang="en-GB" dirty="0"/>
              <a:t> 16:348–348.</a:t>
            </a:r>
            <a:endParaRPr lang="he-IL" dirty="0"/>
          </a:p>
          <a:p>
            <a:pPr algn="l" rtl="0"/>
            <a:r>
              <a:rPr lang="en-GB" dirty="0" smtClean="0"/>
              <a:t>Bloch</a:t>
            </a:r>
            <a:r>
              <a:rPr lang="en-GB" dirty="0"/>
              <a:t>, </a:t>
            </a:r>
            <a:r>
              <a:rPr lang="en-GB" dirty="0" err="1" smtClean="0"/>
              <a:t>Farkas</a:t>
            </a:r>
            <a:r>
              <a:rPr lang="en-GB" dirty="0"/>
              <a:t>, </a:t>
            </a:r>
            <a:r>
              <a:rPr lang="en-GB" dirty="0" err="1" smtClean="0"/>
              <a:t>Goldschmiot</a:t>
            </a:r>
            <a:r>
              <a:rPr lang="en-GB" dirty="0"/>
              <a:t>, </a:t>
            </a:r>
            <a:r>
              <a:rPr lang="en-GB" u="sng" dirty="0" smtClean="0"/>
              <a:t>Littman</a:t>
            </a:r>
            <a:r>
              <a:rPr lang="en-GB" dirty="0" smtClean="0"/>
              <a:t> &amp; </a:t>
            </a:r>
            <a:r>
              <a:rPr lang="en-GB" dirty="0" err="1"/>
              <a:t>Schachter</a:t>
            </a:r>
            <a:r>
              <a:rPr lang="en-GB" dirty="0"/>
              <a:t>. 1947. </a:t>
            </a:r>
            <a:r>
              <a:rPr lang="en-GB" i="1" dirty="0"/>
              <a:t>The preparation of </a:t>
            </a:r>
            <a:r>
              <a:rPr lang="en-GB" i="1" dirty="0" err="1"/>
              <a:t>hydrobromic</a:t>
            </a:r>
            <a:r>
              <a:rPr lang="en-GB" i="1" dirty="0"/>
              <a:t> acid</a:t>
            </a:r>
            <a:r>
              <a:rPr lang="en-GB" dirty="0"/>
              <a:t>. </a:t>
            </a:r>
            <a:r>
              <a:rPr lang="en-GB" b="1" dirty="0"/>
              <a:t>J. Soc. Chem. Ind. </a:t>
            </a:r>
            <a:r>
              <a:rPr lang="en-GB" dirty="0"/>
              <a:t>66:115–117</a:t>
            </a:r>
            <a:r>
              <a:rPr lang="en-GB" dirty="0" smtClean="0"/>
              <a:t>.</a:t>
            </a:r>
          </a:p>
          <a:p>
            <a:pPr algn="l" rtl="0"/>
            <a:r>
              <a:rPr lang="en-GB" dirty="0" err="1" smtClean="0"/>
              <a:t>Farkas</a:t>
            </a:r>
            <a:r>
              <a:rPr lang="en-GB" dirty="0" smtClean="0"/>
              <a:t>, </a:t>
            </a:r>
            <a:r>
              <a:rPr lang="en-GB" u="sng" dirty="0" smtClean="0"/>
              <a:t>Littman</a:t>
            </a:r>
            <a:r>
              <a:rPr lang="en-GB" dirty="0" smtClean="0"/>
              <a:t> &amp; </a:t>
            </a:r>
            <a:r>
              <a:rPr lang="en-GB" dirty="0"/>
              <a:t>Bloch. 1948. </a:t>
            </a:r>
            <a:r>
              <a:rPr lang="en-GB" i="1" dirty="0"/>
              <a:t>The formation of “salt tables” in natural and artificial solar pans. </a:t>
            </a:r>
            <a:r>
              <a:rPr lang="en-GB" b="1" dirty="0"/>
              <a:t>Bull. Res. </a:t>
            </a:r>
            <a:r>
              <a:rPr lang="en-GB" b="1" dirty="0" err="1"/>
              <a:t>Counc</a:t>
            </a:r>
            <a:r>
              <a:rPr lang="en-GB" b="1" dirty="0"/>
              <a:t>. Isr. </a:t>
            </a:r>
            <a:r>
              <a:rPr lang="en-GB" dirty="0"/>
              <a:t>1:36–49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59" y="116632"/>
            <a:ext cx="1963737" cy="21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76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pPr marL="0" lvl="0" indent="0" algn="l" rtl="0">
              <a:buNone/>
            </a:pPr>
            <a:r>
              <a:rPr lang="en-US" sz="2500" b="1" u="sng" dirty="0" err="1">
                <a:solidFill>
                  <a:prstClr val="black"/>
                </a:solidFill>
              </a:rPr>
              <a:t>Zvi</a:t>
            </a:r>
            <a:r>
              <a:rPr lang="en-US" sz="2500" b="1" u="sng" dirty="0">
                <a:solidFill>
                  <a:prstClr val="black"/>
                </a:solidFill>
              </a:rPr>
              <a:t> Herbert Littman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" name="Picture 9" descr="Fixing Rubber Connections - Industrial &amp; Engineering Chemistry Analytical Edition (ACS Publications)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1" t="37901" r="49212" b="24693"/>
          <a:stretch/>
        </p:blipFill>
        <p:spPr>
          <a:xfrm>
            <a:off x="1233304" y="2321484"/>
            <a:ext cx="2330584" cy="206917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7" y="4412149"/>
            <a:ext cx="8430802" cy="2029108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89" y="2498776"/>
            <a:ext cx="2944290" cy="4007506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59" y="116632"/>
            <a:ext cx="1963737" cy="21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92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82" y="3537112"/>
            <a:ext cx="3402958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484784"/>
            <a:ext cx="4536504" cy="2985433"/>
          </a:xfrm>
          <a:prstGeom prst="rect">
            <a:avLst/>
          </a:prstGeom>
          <a:noFill/>
        </p:spPr>
        <p:txBody>
          <a:bodyPr wrap="square" numCol="2" spcCol="180000" rtlCol="0">
            <a:spAutoFit/>
          </a:bodyPr>
          <a:lstStyle/>
          <a:p>
            <a:pPr algn="l" rtl="0"/>
            <a:r>
              <a:rPr lang="en-US" sz="2800" b="1" dirty="0" err="1" smtClean="0"/>
              <a:t>Lilach</a:t>
            </a:r>
            <a:r>
              <a:rPr lang="en-US" sz="2800" b="1" dirty="0" smtClean="0"/>
              <a:t> Hadany</a:t>
            </a:r>
          </a:p>
          <a:p>
            <a:pPr algn="l" rtl="0"/>
            <a:r>
              <a:rPr lang="en-US" sz="2000" dirty="0"/>
              <a:t>Uri </a:t>
            </a:r>
            <a:r>
              <a:rPr lang="en-US" sz="2000" dirty="0" err="1" smtClean="0"/>
              <a:t>Obolski</a:t>
            </a:r>
            <a:endParaRPr lang="en-US" sz="2000" dirty="0" smtClean="0"/>
          </a:p>
          <a:p>
            <a:r>
              <a:rPr lang="en-US" sz="2000" dirty="0" err="1" smtClean="0"/>
              <a:t>Eynat</a:t>
            </a:r>
            <a:r>
              <a:rPr lang="en-US" sz="2000" dirty="0" smtClean="0"/>
              <a:t> </a:t>
            </a:r>
            <a:r>
              <a:rPr lang="en-US" sz="2000" dirty="0" err="1" smtClean="0"/>
              <a:t>Dellus</a:t>
            </a:r>
            <a:r>
              <a:rPr lang="en-US" sz="2000" dirty="0" smtClean="0"/>
              <a:t>-Gur</a:t>
            </a:r>
          </a:p>
          <a:p>
            <a:pPr algn="l" rtl="0"/>
            <a:r>
              <a:rPr lang="en-US" sz="2000" dirty="0" smtClean="0"/>
              <a:t>Ariel </a:t>
            </a:r>
            <a:r>
              <a:rPr lang="en-US" sz="2000" dirty="0" err="1"/>
              <a:t>Guiejman</a:t>
            </a:r>
            <a:endParaRPr lang="en-US" sz="2000" dirty="0"/>
          </a:p>
          <a:p>
            <a:pPr algn="l" rtl="0"/>
            <a:r>
              <a:rPr lang="en-US" sz="2000" dirty="0" err="1" smtClean="0"/>
              <a:t>Eyal</a:t>
            </a:r>
            <a:r>
              <a:rPr lang="en-US" sz="2000" dirty="0" smtClean="0"/>
              <a:t> </a:t>
            </a:r>
            <a:r>
              <a:rPr lang="en-US" sz="2000" dirty="0"/>
              <a:t>Zinger</a:t>
            </a:r>
          </a:p>
          <a:p>
            <a:pPr algn="l" rtl="0"/>
            <a:endParaRPr lang="en-US" sz="2000" dirty="0" smtClean="0"/>
          </a:p>
          <a:p>
            <a:pPr algn="l" rtl="0"/>
            <a:endParaRPr lang="en-US" sz="2000" dirty="0"/>
          </a:p>
          <a:p>
            <a:pPr algn="l" rtl="0"/>
            <a:endParaRPr lang="en-US" sz="2000" dirty="0" smtClean="0"/>
          </a:p>
          <a:p>
            <a:pPr algn="l" rtl="0"/>
            <a:endParaRPr lang="en-US" sz="2000" dirty="0"/>
          </a:p>
          <a:p>
            <a:pPr algn="l" rtl="0"/>
            <a:endParaRPr lang="en-US" sz="2000" dirty="0" smtClean="0"/>
          </a:p>
          <a:p>
            <a:pPr algn="l" rtl="0"/>
            <a:r>
              <a:rPr lang="en-US" sz="2000" dirty="0" smtClean="0"/>
              <a:t>Marine </a:t>
            </a:r>
            <a:r>
              <a:rPr lang="en-US" sz="2000" dirty="0" err="1" smtClean="0"/>
              <a:t>Veits</a:t>
            </a:r>
            <a:r>
              <a:rPr lang="en-US" sz="2000" dirty="0" smtClean="0"/>
              <a:t>           </a:t>
            </a:r>
          </a:p>
          <a:p>
            <a:pPr algn="l" rtl="0"/>
            <a:r>
              <a:rPr lang="en-US" sz="2000" dirty="0" err="1" smtClean="0"/>
              <a:t>Itzhak</a:t>
            </a:r>
            <a:r>
              <a:rPr lang="en-US" sz="2000" dirty="0" smtClean="0"/>
              <a:t> </a:t>
            </a:r>
            <a:r>
              <a:rPr lang="en-US" sz="2000" dirty="0" err="1" smtClean="0"/>
              <a:t>Khait</a:t>
            </a:r>
            <a:endParaRPr lang="en-US" sz="2000" dirty="0" smtClean="0"/>
          </a:p>
          <a:p>
            <a:pPr algn="l" rtl="0"/>
            <a:r>
              <a:rPr lang="en-US" sz="2000" dirty="0" err="1" smtClean="0"/>
              <a:t>Ohad</a:t>
            </a:r>
            <a:r>
              <a:rPr lang="en-US" sz="2000" dirty="0" smtClean="0"/>
              <a:t> Lewin-Epstein </a:t>
            </a:r>
          </a:p>
          <a:p>
            <a:pPr algn="l" rtl="0"/>
            <a:r>
              <a:rPr lang="en-US" sz="2000" dirty="0" smtClean="0"/>
              <a:t>Ilia </a:t>
            </a:r>
            <a:r>
              <a:rPr lang="en-US" sz="2000" dirty="0" err="1" smtClean="0"/>
              <a:t>Raysin</a:t>
            </a:r>
            <a:endParaRPr lang="en-US" sz="2000" dirty="0" smtClean="0"/>
          </a:p>
          <a:p>
            <a:pPr algn="l" rtl="0"/>
            <a:endParaRPr lang="en-US" sz="2400" dirty="0" smtClean="0"/>
          </a:p>
          <a:p>
            <a:pPr algn="l" rtl="0"/>
            <a:endParaRPr lang="en-US" dirty="0" smtClean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67544" y="2909262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48" y="5950691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00" y="5674568"/>
            <a:ext cx="1117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5461541" y="4709537"/>
            <a:ext cx="3482999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23528" y="4349422"/>
            <a:ext cx="5002971" cy="1815882"/>
            <a:chOff x="323528" y="5287813"/>
            <a:chExt cx="5002971" cy="1815882"/>
          </a:xfrm>
        </p:grpSpPr>
        <p:grpSp>
          <p:nvGrpSpPr>
            <p:cNvPr id="13" name="Group 12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14" name="Picture 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/>
                  <a:t>yoav@yoavram.com</a:t>
                </a:r>
              </a:p>
              <a:p>
                <a:pPr algn="l" rtl="0"/>
                <a:r>
                  <a:rPr lang="en-US" sz="2800" b="1" dirty="0" smtClean="0"/>
                  <a:t>@</a:t>
                </a:r>
                <a:r>
                  <a:rPr lang="en-US" sz="2800" b="1" dirty="0" err="1" smtClean="0"/>
                  <a:t>yoavram</a:t>
                </a:r>
                <a:endParaRPr lang="en-US" sz="2800" b="1" dirty="0" smtClean="0"/>
              </a:p>
              <a:p>
                <a:pPr algn="l" rtl="0"/>
                <a:r>
                  <a:rPr lang="en-US" sz="2800" b="1" dirty="0" smtClean="0"/>
                  <a:t>github.com/</a:t>
                </a:r>
                <a:r>
                  <a:rPr lang="en-US" sz="2800" b="1" dirty="0" err="1" smtClean="0"/>
                  <a:t>yoavram</a:t>
                </a:r>
                <a:endParaRPr lang="en-US" sz="2800" b="1" dirty="0"/>
              </a:p>
              <a:p>
                <a:pPr algn="l" rtl="0"/>
                <a:r>
                  <a:rPr lang="en-US" sz="2800" b="1" dirty="0" smtClean="0"/>
                  <a:t>www.yoavram.com</a:t>
                </a:r>
                <a:endParaRPr lang="he-IL" sz="28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23528" y="6165304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 smtClean="0">
                  <a:latin typeface="github-octicons" panose="02000503000000000000" pitchFamily="2" charset="0"/>
                </a:rPr>
                <a:t>a</a:t>
              </a:r>
              <a:endParaRPr lang="he-IL" sz="2400" dirty="0">
                <a:latin typeface="github-octicons" panose="02000503000000000000" pitchFamily="2" charset="0"/>
              </a:endParaRPr>
            </a:p>
          </p:txBody>
        </p:sp>
      </p:grp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018" y="2314848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65850" y="2492896"/>
            <a:ext cx="147816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6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6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80" y="548680"/>
            <a:ext cx="1400932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0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In changing environments rapid adaptation can be favored by natural selection (</a:t>
            </a:r>
            <a:r>
              <a:rPr lang="en-US" sz="2800" b="0" i="1" dirty="0" smtClean="0"/>
              <a:t>adaptability</a:t>
            </a:r>
            <a:r>
              <a:rPr lang="en-US" sz="28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balance between </a:t>
            </a:r>
            <a:r>
              <a:rPr lang="en-US" sz="2800" b="0" i="1" dirty="0" smtClean="0"/>
              <a:t>adaptability </a:t>
            </a:r>
            <a:r>
              <a:rPr lang="en-US" sz="2800" b="0" dirty="0" smtClean="0"/>
              <a:t>and </a:t>
            </a:r>
            <a:r>
              <a:rPr lang="en-US" sz="2800" b="0" i="1" dirty="0" smtClean="0"/>
              <a:t>adaptedness </a:t>
            </a:r>
            <a:r>
              <a:rPr lang="en-US" sz="2000" b="0" dirty="0" smtClean="0"/>
              <a:t>– Leigh 1973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  <a:r>
              <a:rPr lang="en-US" sz="2400" dirty="0"/>
              <a:t>	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3" name="Rectangle 12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" b="53099"/>
          <a:stretch/>
        </p:blipFill>
        <p:spPr bwMode="auto">
          <a:xfrm>
            <a:off x="108000" y="1846800"/>
            <a:ext cx="8179200" cy="447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7624" y="5157192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99695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4128" y="2031230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3" name="Rectangle 2"/>
          <p:cNvSpPr/>
          <p:nvPr/>
        </p:nvSpPr>
        <p:spPr>
          <a:xfrm>
            <a:off x="1331640" y="4509120"/>
            <a:ext cx="936104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1115616" y="5024537"/>
            <a:ext cx="936104" cy="348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</TotalTime>
  <Words>1569</Words>
  <Application>Microsoft Office PowerPoint</Application>
  <PresentationFormat>On-screen Show (4:3)</PresentationFormat>
  <Paragraphs>342</Paragraphs>
  <Slides>44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The Population  Genetics of  Stress-Induced  Mutagenesis</vt:lpstr>
      <vt:lpstr>Variability in mutation rates</vt:lpstr>
      <vt:lpstr>Evolution in a static environment</vt:lpstr>
      <vt:lpstr>Mutation rate in static environments</vt:lpstr>
      <vt:lpstr>Evolution in a dynamic environment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Evidence</vt:lpstr>
      <vt:lpstr>Evolution of stress-induced mutation</vt:lpstr>
      <vt:lpstr>Static environment</vt:lpstr>
      <vt:lpstr>PowerPoint Presentation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 stress-induced mutation</vt:lpstr>
      <vt:lpstr>Consequences of  stress-induced mutagenesis</vt:lpstr>
      <vt:lpstr>Adaptive peak shifts</vt:lpstr>
      <vt:lpstr>Simple landscape </vt:lpstr>
      <vt:lpstr>Rugged landscape</vt:lpstr>
      <vt:lpstr>Adaptive peak shift</vt:lpstr>
      <vt:lpstr>Examples</vt:lpstr>
      <vt:lpstr>SIM &amp; rugged landscapes</vt:lpstr>
      <vt:lpstr>Deterministic model</vt:lpstr>
      <vt:lpstr>Deterministic model</vt:lpstr>
      <vt:lpstr>Deterministic model</vt:lpstr>
      <vt:lpstr>Deterministic model</vt:lpstr>
      <vt:lpstr>Deterministic model</vt:lpstr>
      <vt:lpstr>Deterministic results</vt:lpstr>
      <vt:lpstr>Stochastic model</vt:lpstr>
      <vt:lpstr>Adaptation rate</vt:lpstr>
      <vt:lpstr>SIM Breaks the adaptability-adaptedness trade-off</vt:lpstr>
      <vt:lpstr>Conclusion</vt:lpstr>
      <vt:lpstr>Acknowledgments</vt:lpstr>
      <vt:lpstr>Acknowledgments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43</cp:revision>
  <dcterms:created xsi:type="dcterms:W3CDTF">2013-10-16T06:44:56Z</dcterms:created>
  <dcterms:modified xsi:type="dcterms:W3CDTF">2015-06-16T13:11:30Z</dcterms:modified>
</cp:coreProperties>
</file>